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Old Standard TT"/>
      <p:regular r:id="rId35"/>
      <p:bold r:id="rId36"/>
      <p: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22BEBED-7D65-4993-BF6B-9EB1747FDFCF}">
  <a:tblStyle styleId="{522BEBED-7D65-4993-BF6B-9EB1747FDF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OldStandardTT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OldStandardTT-italic.fntdata"/><Relationship Id="rId14" Type="http://schemas.openxmlformats.org/officeDocument/2006/relationships/slide" Target="slides/slide9.xml"/><Relationship Id="rId36" Type="http://schemas.openxmlformats.org/officeDocument/2006/relationships/font" Target="fonts/OldStandardT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ngineeringtoolbox.com/angular-velocity-acceleration-power-torque-d_1397.html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engineersedge.com/gear_formula.htm" TargetMode="External"/><Relationship Id="rId3" Type="http://schemas.openxmlformats.org/officeDocument/2006/relationships/hyperlink" Target="https://www.vexrobotics.com/wiki/Gear_Kit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b1c00374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b1c00374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1b7db94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b1b7db94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http://www.engineeringtoolbox.com/angular-velocity-acceleration-power-torque-d_1397.html</a:t>
            </a:r>
            <a:r>
              <a:rPr lang="en"/>
              <a:t>, Edward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b1bfe203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b1bfe203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http://www.engineersedge.com/gear_formula.htm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https://www.vexrobotics.com/wiki/Gear_Kit</a:t>
            </a:r>
            <a:r>
              <a:rPr lang="en"/>
              <a:t> Edward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b1b7db94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b1b7db94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b1b7db94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b1b7db94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b1b7db94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b1b7db94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b1b7db94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b1b7db94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b1b7db94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b1b7db94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b1b7db94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b1b7db94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Edward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b1c24848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b1c24848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b1b7db94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b1b7db94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b1c24848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b1c24848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	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b1c24848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b1c24848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b1c24848f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b1c24848f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Edward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b1c00374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b1c00374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b1c0037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b1c0037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b1c00374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b1c00374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 &amp; Edward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b1b9ee1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b1b9ee1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b1c00374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b1c00374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b1c00374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b1c00374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b1c00374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b1c00374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b1b7db94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b1b7db94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b1b7db94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b1b7db94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b1b7db94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b1b7db94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b1b7db94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b1b7db94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Clayton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b1b7db94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b1b7db94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Edward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b1b7db94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b1b7db94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b1b7db94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b1b7db94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Floris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Pluto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Junbong “Edward” Jang, Clayton “</a:t>
            </a:r>
            <a:r>
              <a:rPr lang="en"/>
              <a:t>Rhododendron</a:t>
            </a:r>
            <a:r>
              <a:rPr lang="en"/>
              <a:t>” Dembski and Floris “Grashof?” van Rossum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62" y="-584750"/>
            <a:ext cx="2343578" cy="303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Drivetrain: Virtual Turning Center</a:t>
            </a:r>
            <a:endParaRPr/>
          </a:p>
        </p:txBody>
      </p:sp>
      <p:sp>
        <p:nvSpPr>
          <p:cNvPr id="118" name="Google Shape;118;p22"/>
          <p:cNvSpPr txBox="1"/>
          <p:nvPr/>
        </p:nvSpPr>
        <p:spPr>
          <a:xfrm>
            <a:off x="427225" y="1181950"/>
            <a:ext cx="3430500" cy="3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Omni wheels in front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○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theoretical resistive force of 0 on the front wheels</a:t>
            </a:r>
            <a:endParaRPr sz="18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Old Standard TT"/>
              <a:buChar char="●"/>
            </a:pPr>
            <a:r>
              <a:rPr lang="en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VTC is between the two drive motors in back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950" y="1012637"/>
            <a:ext cx="4095822" cy="4095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 Analysis</a:t>
            </a:r>
            <a:endParaRPr/>
          </a:p>
        </p:txBody>
      </p:sp>
      <p:pic>
        <p:nvPicPr>
          <p:cNvPr descr="sAkKiyY - Imgur.png"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75" y="1164900"/>
            <a:ext cx="47910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HLPn2T - Imgur.png"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648900"/>
            <a:ext cx="28860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4bUPE - Imgur.png" id="127" name="Google Shape;12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2375" y="2557450"/>
            <a:ext cx="4629150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Gear tooth Analysis</a:t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3025"/>
            <a:ext cx="3486656" cy="378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cKDJRB - Imgur.png"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4725" y="1218250"/>
            <a:ext cx="5589274" cy="13141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jaQ91i - Imgur.png" id="135" name="Google Shape;13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4825" y="2692425"/>
            <a:ext cx="3486650" cy="2456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Four Bar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850" y="1113150"/>
            <a:ext cx="2860399" cy="370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Lifter and Intake Design Decisions</a:t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a belt driven rod intake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 a four bar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Have hard stops on the four bar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Minimize overshoot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Sketches of the Fourbar</a:t>
            </a:r>
            <a:endParaRPr/>
          </a:p>
        </p:txBody>
      </p:sp>
      <p:pic>
        <p:nvPicPr>
          <p:cNvPr id="153" name="Google Shape;153;p27"/>
          <p:cNvPicPr preferRelativeResize="0"/>
          <p:nvPr/>
        </p:nvPicPr>
        <p:blipFill rotWithShape="1">
          <a:blip r:embed="rId3">
            <a:alphaModFix/>
          </a:blip>
          <a:srcRect b="3338" l="28267" r="36932" t="27686"/>
          <a:stretch/>
        </p:blipFill>
        <p:spPr>
          <a:xfrm>
            <a:off x="714375" y="1300763"/>
            <a:ext cx="2946826" cy="31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 rotWithShape="1">
          <a:blip r:embed="rId4">
            <a:alphaModFix/>
          </a:blip>
          <a:srcRect b="16399" l="27252" r="49193" t="28363"/>
          <a:stretch/>
        </p:blipFill>
        <p:spPr>
          <a:xfrm>
            <a:off x="5314091" y="1300775"/>
            <a:ext cx="2490485" cy="316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Iteration of the Four Bar</a:t>
            </a:r>
            <a:endParaRPr/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3">
            <a:alphaModFix/>
          </a:blip>
          <a:srcRect b="16538" l="21850" r="32713" t="29039"/>
          <a:stretch/>
        </p:blipFill>
        <p:spPr>
          <a:xfrm>
            <a:off x="1976817" y="1269400"/>
            <a:ext cx="5190376" cy="339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/>
          <p:nvPr>
            <p:ph type="title"/>
          </p:nvPr>
        </p:nvSpPr>
        <p:spPr>
          <a:xfrm>
            <a:off x="670550" y="4284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Iteration of the Four Bar</a:t>
            </a:r>
            <a:endParaRPr/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75" y="1058225"/>
            <a:ext cx="3897475" cy="38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38775" y="1041599"/>
            <a:ext cx="3914101" cy="3914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174550" y="4793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Bar Analysis</a:t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4725" y="558238"/>
            <a:ext cx="5052624" cy="3789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TtKUL - Imgur.png" id="174" name="Google Shape;17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1974" y="1504950"/>
            <a:ext cx="10668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8Bjge2 - Imgur.png" id="175" name="Google Shape;17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450" y="1504950"/>
            <a:ext cx="4007550" cy="2516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Bar Analysis</a:t>
            </a:r>
            <a:endParaRPr/>
          </a:p>
        </p:txBody>
      </p:sp>
      <p:pic>
        <p:nvPicPr>
          <p:cNvPr id="181" name="Google Shape;181;p31"/>
          <p:cNvPicPr preferRelativeResize="0"/>
          <p:nvPr/>
        </p:nvPicPr>
        <p:blipFill rotWithShape="1">
          <a:blip r:embed="rId3">
            <a:alphaModFix/>
          </a:blip>
          <a:srcRect b="-1217" l="-3993" r="0" t="-4658"/>
          <a:stretch/>
        </p:blipFill>
        <p:spPr>
          <a:xfrm>
            <a:off x="-492050" y="405375"/>
            <a:ext cx="5183950" cy="395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4">
            <a:alphaModFix/>
          </a:blip>
          <a:srcRect b="39712" l="11401" r="45099" t="38556"/>
          <a:stretch/>
        </p:blipFill>
        <p:spPr>
          <a:xfrm>
            <a:off x="3779675" y="815303"/>
            <a:ext cx="5052624" cy="273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Objectives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Remove and deposit a rod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Navigate to specific destination using a line follower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Align accurately in a specific orientation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Locate empty/full containers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Communicate with the field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Bar Analysis: Norton Linkage Software</a:t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 rotWithShape="1">
          <a:blip r:embed="rId3">
            <a:alphaModFix/>
          </a:blip>
          <a:srcRect b="0" l="0" r="0" t="4397"/>
          <a:stretch/>
        </p:blipFill>
        <p:spPr>
          <a:xfrm>
            <a:off x="1979550" y="1482300"/>
            <a:ext cx="4616550" cy="36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Bar Analysis: Norton Linkage Software</a:t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 rotWithShape="1">
          <a:blip r:embed="rId3">
            <a:alphaModFix/>
          </a:blip>
          <a:srcRect b="5544" l="24751" r="7694" t="11577"/>
          <a:stretch/>
        </p:blipFill>
        <p:spPr>
          <a:xfrm>
            <a:off x="47653" y="1058225"/>
            <a:ext cx="4431647" cy="417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 rotWithShape="1">
          <a:blip r:embed="rId4">
            <a:alphaModFix/>
          </a:blip>
          <a:srcRect b="5776" l="16852" r="15332" t="10987"/>
          <a:stretch/>
        </p:blipFill>
        <p:spPr>
          <a:xfrm>
            <a:off x="4479300" y="1058225"/>
            <a:ext cx="4636551" cy="437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Electrical Analysis</a:t>
            </a:r>
            <a:endParaRPr/>
          </a:p>
        </p:txBody>
      </p:sp>
      <p:pic>
        <p:nvPicPr>
          <p:cNvPr descr="tfprnml - Imgur.png"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58225"/>
            <a:ext cx="6745425" cy="39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Sensors &amp; Code</a:t>
            </a:r>
            <a:endParaRPr/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271" y="1218901"/>
            <a:ext cx="2543026" cy="32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Sensor Decisions</a:t>
            </a:r>
            <a:endParaRPr/>
          </a:p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Limit switch to detect when container is reached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Encoders to turn 90/180 deg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PID controlled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Linefollower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Position in front of VTC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Potentiometer on four bar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PID controlled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/>
          <p:nvPr>
            <p:ph type="title"/>
          </p:nvPr>
        </p:nvSpPr>
        <p:spPr>
          <a:xfrm>
            <a:off x="311700" y="14597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Code: Flowchart</a:t>
            </a:r>
            <a:endParaRPr/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See: http://imgur.com/aCvkfWZ</a:t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628" y="1058225"/>
            <a:ext cx="3562748" cy="40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Code</a:t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87315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Oriented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6" name="Google Shape;226;p38"/>
          <p:cNvGraphicFramePr/>
          <p:nvPr/>
        </p:nvGraphicFramePr>
        <p:xfrm>
          <a:off x="470250" y="132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{522BEBED-7D65-4993-BF6B-9EB1747FDFCF}</a:tableStyleId>
              </a:tblPr>
              <a:tblGrid>
                <a:gridCol w="2050875"/>
                <a:gridCol w="2050875"/>
                <a:gridCol w="2050875"/>
                <a:gridCol w="2050875"/>
              </a:tblGrid>
              <a:tr h="53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BtComms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Messages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Linefollower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Fourbar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523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writeMessageWithData(unsigned char b1, unsigned char b2, unsigned char b3, unsigned char b4)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//</a:t>
                      </a:r>
                      <a:r>
                        <a:rPr lang="en" sz="800"/>
                        <a:t>(type, source, dest, data)</a:t>
                      </a:r>
                      <a:endParaRPr sz="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read(bool *stopped)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precisionDrive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(int, Servo, Servo)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double pidCompute(int, int);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23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LowWarning()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turnNinety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(int, Servo, Servo)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void moveFourbar(int, Servo, int);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50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HighWarning()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Position matrix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50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decodeAndUpdate()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Status and Future Improvements</a:t>
            </a:r>
            <a:endParaRPr/>
          </a:p>
        </p:txBody>
      </p:sp>
      <p:pic>
        <p:nvPicPr>
          <p:cNvPr id="232" name="Google Shape;2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2601" y="-499219"/>
            <a:ext cx="2526674" cy="3269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To-do</a:t>
            </a:r>
            <a:endParaRPr/>
          </a:p>
        </p:txBody>
      </p:sp>
      <p:sp>
        <p:nvSpPr>
          <p:cNvPr id="238" name="Google Shape;238;p4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Rebuild the final four bar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3D print grabber funnel/redesign grabber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Make wiring neater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Create Bottom Mechanical Stop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Create hole in top plate for wires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Create arduino mount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Finish code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Test code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Pluto</a:t>
            </a:r>
            <a:endParaRPr/>
          </a:p>
        </p:txBody>
      </p:sp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 b="6249" l="14776" r="23292" t="15232"/>
          <a:stretch/>
        </p:blipFill>
        <p:spPr>
          <a:xfrm>
            <a:off x="1691345" y="981375"/>
            <a:ext cx="5761300" cy="39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Design Decisions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71600"/>
            <a:ext cx="55284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Have two drive wheels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Have a turning center located between the drive wheels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 a passive alignment mechanism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Four Bar with hard stops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 a limit switch to detect arrival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 encoders to measure orientation</a:t>
            </a:r>
            <a:endParaRPr sz="24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8585" y="445025"/>
            <a:ext cx="2573714" cy="19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8575" y="2638532"/>
            <a:ext cx="2573724" cy="1930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Drivetrain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097" y="1212851"/>
            <a:ext cx="2706474" cy="3502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 Decisions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53950" y="118215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4 wheels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Two Omni-wheels and two standard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Powered by two 393 motors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3:1 gear ratio initially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5:1 gear ratio currently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Encoders on standard wheels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Made out of 1/4 in plywood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Iteration of the Drivetrain</a:t>
            </a: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16091" l="29275" r="17242" t="26746"/>
          <a:stretch/>
        </p:blipFill>
        <p:spPr>
          <a:xfrm>
            <a:off x="1839512" y="1419950"/>
            <a:ext cx="5464973" cy="316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 to the Drivetrain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More robust gearbox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Change in gear ratio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Move slower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Better passive alignment mechanism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Mounting holes for encoder and limit switch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Iteration of the Drivetrain</a:t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b="13946" l="23407" r="12109" t="17078"/>
          <a:stretch/>
        </p:blipFill>
        <p:spPr>
          <a:xfrm>
            <a:off x="1751422" y="1364450"/>
            <a:ext cx="5641152" cy="326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3259350" y="4632725"/>
            <a:ext cx="26253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Old Standard TT"/>
                <a:ea typeface="Old Standard TT"/>
                <a:cs typeface="Old Standard TT"/>
                <a:sym typeface="Old Standard TT"/>
              </a:rPr>
              <a:t>Note: Top Plate is Transparent</a:t>
            </a:r>
            <a:endParaRPr i="1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Drive Train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8815" y="1058225"/>
            <a:ext cx="5466374" cy="409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